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j7ScyBldp8qJL6O5NSgj/AhHaW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2282fda01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2282fda0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2282fda01e_0_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2282fda01e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2621341fa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12621341fa1_0_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2621341fa1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12621341fa1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621341fa1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621341fa1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621341fa1_0_1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621341fa1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282fda01e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282fda01e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282fda01e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282fda01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282fda01e_2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282fda01e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2282fda01e_0_4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2282fda01e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2282fda01e_0_5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2282fda01e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tipo, nome da empresa&#10;&#10;Descrição gerada automaticamente" id="12" name="Google Shape;12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8"/>
          <p:cNvSpPr txBox="1"/>
          <p:nvPr>
            <p:ph type="ctrTitle"/>
          </p:nvPr>
        </p:nvSpPr>
        <p:spPr>
          <a:xfrm>
            <a:off x="1524000" y="2224882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" type="subTitle"/>
          </p:nvPr>
        </p:nvSpPr>
        <p:spPr>
          <a:xfrm>
            <a:off x="2929689" y="4035175"/>
            <a:ext cx="633262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5" name="Google Shape;1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ma imagem contendo Texto&#10;&#10;Descrição gerada automaticamente" id="19" name="Google Shape;19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9"/>
          <p:cNvSpPr txBox="1"/>
          <p:nvPr>
            <p:ph type="title"/>
          </p:nvPr>
        </p:nvSpPr>
        <p:spPr>
          <a:xfrm>
            <a:off x="838200" y="104047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" type="body"/>
          </p:nvPr>
        </p:nvSpPr>
        <p:spPr>
          <a:xfrm>
            <a:off x="838200" y="2502567"/>
            <a:ext cx="10515600" cy="2454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ma imagem contendo Texto&#10;&#10;Descrição gerada automaticamente" id="26" name="Google Shape;26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ma imagem contendo Texto&#10;&#10;Descrição gerada automaticamente" id="34" name="Google Shape;34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11"/>
          <p:cNvSpPr txBox="1"/>
          <p:nvPr>
            <p:ph type="title"/>
          </p:nvPr>
        </p:nvSpPr>
        <p:spPr>
          <a:xfrm>
            <a:off x="838200" y="144796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Uma imagem contendo Texto&#10;&#10;Descrição gerada automaticamente" id="40" name="Google Shape;4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1785"/>
            <a:ext cx="12192000" cy="685443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4" name="Google Shape;4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>
  <p:cSld name="Título e Texto Vertical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tipo, nome da empresa&#10;&#10;Descrição gerada automaticamente" id="48" name="Google Shape;48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13"/>
          <p:cNvSpPr txBox="1"/>
          <p:nvPr>
            <p:ph type="title"/>
          </p:nvPr>
        </p:nvSpPr>
        <p:spPr>
          <a:xfrm>
            <a:off x="838200" y="403475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1524000" y="2175307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pt-BR" sz="4800">
                <a:latin typeface="Times New Roman"/>
                <a:ea typeface="Times New Roman"/>
                <a:cs typeface="Times New Roman"/>
                <a:sym typeface="Times New Roman"/>
              </a:rPr>
              <a:t>SEFAZ DIALOGA 11ª EDIÇÃO</a:t>
            </a: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2929689" y="4035175"/>
            <a:ext cx="6332621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Tema: ICMS e Fiscalização: Inovações do Livro IV do ICMS.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12282fda01e_0_0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4- DENÚNCIA ESPONTÂNEA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12282fda01e_0_0"/>
          <p:cNvSpPr txBox="1"/>
          <p:nvPr>
            <p:ph idx="1" type="body"/>
          </p:nvPr>
        </p:nvSpPr>
        <p:spPr>
          <a:xfrm>
            <a:off x="838200" y="2502574"/>
            <a:ext cx="10515600" cy="3975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5100" u="sng">
                <a:latin typeface="Times New Roman"/>
                <a:ea typeface="Times New Roman"/>
                <a:cs typeface="Times New Roman"/>
                <a:sym typeface="Times New Roman"/>
              </a:rPr>
              <a:t>Autorregularização:</a:t>
            </a:r>
            <a:endParaRPr b="1" sz="51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8571"/>
              <a:buFont typeface="Arial"/>
              <a:buNone/>
            </a:pPr>
            <a:r>
              <a:rPr i="1" lang="pt-BR" sz="3850">
                <a:latin typeface="Times New Roman"/>
                <a:ea typeface="Times New Roman"/>
                <a:cs typeface="Times New Roman"/>
                <a:sym typeface="Times New Roman"/>
              </a:rPr>
              <a:t>“Art. 155. Salvo o disposto na legislação, o contribuinte que não tenha recolhido ICMS devido em operação ou prestação na qual tenha deixado de emitir documento fiscal ou da qual tenha resultado omissão de receita </a:t>
            </a:r>
            <a:r>
              <a:rPr b="1" i="1" lang="pt-BR" sz="3850" u="sng">
                <a:latin typeface="Times New Roman"/>
                <a:ea typeface="Times New Roman"/>
                <a:cs typeface="Times New Roman"/>
                <a:sym typeface="Times New Roman"/>
              </a:rPr>
              <a:t>poderá regularizar-se de forma espontânea,</a:t>
            </a:r>
            <a:r>
              <a:rPr i="1" lang="pt-BR" sz="3850">
                <a:latin typeface="Times New Roman"/>
                <a:ea typeface="Times New Roman"/>
                <a:cs typeface="Times New Roman"/>
                <a:sym typeface="Times New Roman"/>
              </a:rPr>
              <a:t> antes do início de ação fiscal, pagando o imposto devido, de forma atualizada e com acréscimos moratórios, devendo adotar os seguintes procedimentos na EFD:”</a:t>
            </a:r>
            <a:endParaRPr i="1" sz="38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3137"/>
              <a:buFont typeface="Arial"/>
              <a:buNone/>
            </a:pPr>
            <a:r>
              <a:rPr b="1" i="1" lang="pt-BR" sz="2550" u="sng">
                <a:latin typeface="Times New Roman"/>
                <a:ea typeface="Times New Roman"/>
                <a:cs typeface="Times New Roman"/>
                <a:sym typeface="Times New Roman"/>
              </a:rPr>
              <a:t>Decreto n.º 34.605, de 2022- Livro IV.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12282fda01e_0_70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5- IMPUTAÇÃO DA RESPONSABILIDADE TRIBUTÁRIA AOS SÓCIOS (art. 125 e ss.)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g12282fda01e_0_70"/>
          <p:cNvSpPr txBox="1"/>
          <p:nvPr>
            <p:ph idx="1" type="body"/>
          </p:nvPr>
        </p:nvSpPr>
        <p:spPr>
          <a:xfrm>
            <a:off x="838200" y="2502567"/>
            <a:ext cx="10515600" cy="2454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-419100" lvl="0" marL="457200" rtl="0" algn="just">
              <a:spcBef>
                <a:spcPts val="100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Conformidade com a legislação vigente e as jurisprudências dos Tribunais;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Evitar imputação ilegítima da responsabilidade tributária a sócios de empresas, evitando contendas jurídicas sobre o tema..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2621341fa1_0_2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6- CONSULTA</a:t>
            </a: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1" name="Google Shape;121;g12621341fa1_0_2"/>
          <p:cNvSpPr txBox="1"/>
          <p:nvPr>
            <p:ph idx="1" type="body"/>
          </p:nvPr>
        </p:nvSpPr>
        <p:spPr>
          <a:xfrm>
            <a:off x="838200" y="2366175"/>
            <a:ext cx="105156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1910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Disciplinamento do Parecer Normativo voltado a: 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1) Elucidar dúvidas interpretativas;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2) Redução da quantidade de consultas pelo contribuinte.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2621341fa1_0_12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6- CONSULTA.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7" name="Google Shape;127;g12621341fa1_0_12"/>
          <p:cNvSpPr txBox="1"/>
          <p:nvPr>
            <p:ph idx="1" type="body"/>
          </p:nvPr>
        </p:nvSpPr>
        <p:spPr>
          <a:xfrm>
            <a:off x="838200" y="1883875"/>
            <a:ext cx="10515600" cy="45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08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i="1" lang="pt-BR" sz="3000">
                <a:latin typeface="Times New Roman"/>
                <a:ea typeface="Times New Roman"/>
                <a:cs typeface="Times New Roman"/>
                <a:sym typeface="Times New Roman"/>
              </a:rPr>
              <a:t>“Art. 178. Nos casos em que a solução da consulta envolver questão juridicamente relevante, que, ultrapassando o interesse subjetivo do consulente, seja considerada de interesse geral, poderão ser atribuídos efeitos normativos à resposta ofertada, por determinação do Secretário da Fazenda. 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508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i="1" lang="pt-BR" sz="3000">
                <a:latin typeface="Times New Roman"/>
                <a:ea typeface="Times New Roman"/>
                <a:cs typeface="Times New Roman"/>
                <a:sym typeface="Times New Roman"/>
              </a:rPr>
              <a:t>Parágrafo único. A emissão do parecer normativo poderá ser suscitada pelo Secretário da Fazenda para análise de questões em tese, as quais não estejam relacionadas à consulta formalmente apresentada por sujeito passivo.”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pt-BR" sz="2550" u="sng">
                <a:latin typeface="Times New Roman"/>
                <a:ea typeface="Times New Roman"/>
                <a:cs typeface="Times New Roman"/>
                <a:sym typeface="Times New Roman"/>
              </a:rPr>
              <a:t>Decreto n.º 34.605, de 2022- Livro IV.</a:t>
            </a:r>
            <a:endParaRPr i="1"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"/>
          <p:cNvSpPr txBox="1"/>
          <p:nvPr>
            <p:ph type="title"/>
          </p:nvPr>
        </p:nvSpPr>
        <p:spPr>
          <a:xfrm>
            <a:off x="838200" y="403475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Obrigado!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2621341fa1_0_22"/>
          <p:cNvSpPr txBox="1"/>
          <p:nvPr>
            <p:ph type="ctrTitle"/>
          </p:nvPr>
        </p:nvSpPr>
        <p:spPr>
          <a:xfrm>
            <a:off x="1524000" y="2224882"/>
            <a:ext cx="9144000" cy="1655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>
                <a:latin typeface="Times New Roman"/>
                <a:ea typeface="Times New Roman"/>
                <a:cs typeface="Times New Roman"/>
                <a:sym typeface="Times New Roman"/>
              </a:rPr>
              <a:t>Coordenadoria de Tributação (COTRI)</a:t>
            </a: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1" name="Google Shape;61;g12621341fa1_0_22"/>
          <p:cNvSpPr txBox="1"/>
          <p:nvPr>
            <p:ph idx="1" type="subTitle"/>
          </p:nvPr>
        </p:nvSpPr>
        <p:spPr>
          <a:xfrm>
            <a:off x="2929689" y="4035175"/>
            <a:ext cx="6332700" cy="165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Coordenador: Francisco Ferreira Chagas Júnior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"/>
          <p:cNvSpPr txBox="1"/>
          <p:nvPr>
            <p:ph type="title"/>
          </p:nvPr>
        </p:nvSpPr>
        <p:spPr>
          <a:xfrm>
            <a:off x="838200" y="1040479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DECRETO N.º 34.605, DE 24 DE MARÇO DE 2022- LIVRO IV RICMS-CE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2"/>
          <p:cNvSpPr txBox="1"/>
          <p:nvPr>
            <p:ph idx="1" type="body"/>
          </p:nvPr>
        </p:nvSpPr>
        <p:spPr>
          <a:xfrm>
            <a:off x="838200" y="2502567"/>
            <a:ext cx="10515600" cy="24544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Consolida e Regulamenta as Disposições dos Capítulos X A XIV da Lei N.º 12.670, de 27 de Dezembro de 1996, que Dispõe sobre o Imposto sobre Operações Relativas à Circulação de Mercadorias e sobre Prestações de Serviços de Transporte Interestadual e Intermunicipal e de Comunicação (ICMS), e dá outras providências.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2621341fa1_0_17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1- </a:t>
            </a: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CONSOLIDAÇÃO DA </a:t>
            </a: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LEGISLAÇÃO</a:t>
            </a: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 ESTADUAL DO ICMS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g12621341fa1_0_17"/>
          <p:cNvSpPr txBox="1"/>
          <p:nvPr>
            <p:ph idx="1" type="body"/>
          </p:nvPr>
        </p:nvSpPr>
        <p:spPr>
          <a:xfrm>
            <a:off x="838200" y="2502579"/>
            <a:ext cx="10515600" cy="355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3000" u="sng">
                <a:latin typeface="Times New Roman"/>
                <a:ea typeface="Times New Roman"/>
                <a:cs typeface="Times New Roman"/>
                <a:sym typeface="Times New Roman"/>
              </a:rPr>
              <a:t>Continuidade da Consolidação da Legislação Estadual (Facilidade de consulta e acesso à legislação):</a:t>
            </a:r>
            <a:endParaRPr b="1" sz="30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just">
              <a:spcBef>
                <a:spcPts val="100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Livro I - Parte geral (Decreto n.º 33.327, de 2019);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Livro II- Obrigações Acessórias- (Em andamento);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Livro III- Substituição Tributária. (a ser elaborado);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19100" lvl="0" marL="457200" rtl="0" algn="just">
              <a:spcBef>
                <a:spcPts val="0"/>
              </a:spcBef>
              <a:spcAft>
                <a:spcPts val="0"/>
              </a:spcAft>
              <a:buSzPts val="3000"/>
              <a:buFont typeface="Times New Roman"/>
              <a:buChar char="❖"/>
            </a:pPr>
            <a:r>
              <a:rPr lang="pt-BR" sz="3000">
                <a:latin typeface="Times New Roman"/>
                <a:ea typeface="Times New Roman"/>
                <a:cs typeface="Times New Roman"/>
                <a:sym typeface="Times New Roman"/>
              </a:rPr>
              <a:t>Livro IV- Fiscalização, Infrações, Penalidades, Consultas e Disposições Finais (Decreto n.º 34.605, de 2022).</a:t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282fda01e_0_20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2- MODERNIZAÇÃO DOS PROCEDIMENTOS DE AÇÃO FISCAL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g12282fda01e_0_20"/>
          <p:cNvSpPr txBox="1"/>
          <p:nvPr>
            <p:ph idx="1" type="body"/>
          </p:nvPr>
        </p:nvSpPr>
        <p:spPr>
          <a:xfrm>
            <a:off x="838200" y="2065675"/>
            <a:ext cx="10515600" cy="4007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45720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– Compatível com a legislação relativa ao: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40055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Sistema </a:t>
            </a: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Controle de Ações Fiscais Eletrônico (CAF-e) - Decreto n.º 33.943, de 2021;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40055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Times New Roman"/>
              <a:buChar char="❖"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Domicílio Tributário Eletrônico (DT-e)- Decreto n.º 34.059, de 2021.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282fda01e_0_10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3- </a:t>
            </a: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MONITORAMENTO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g12282fda01e_0_10"/>
          <p:cNvSpPr txBox="1"/>
          <p:nvPr>
            <p:ph idx="1" type="body"/>
          </p:nvPr>
        </p:nvSpPr>
        <p:spPr>
          <a:xfrm>
            <a:off x="838200" y="1973100"/>
            <a:ext cx="10515600" cy="4075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457200" lvl="0" marL="457200" rtl="0" algn="just">
              <a:spcBef>
                <a:spcPts val="1000"/>
              </a:spcBef>
              <a:spcAft>
                <a:spcPts val="0"/>
              </a:spcAft>
              <a:buSzPts val="3600"/>
              <a:buFont typeface="Times New Roman"/>
              <a:buChar char="❖"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Autorregularização e ampliação de prazos para fornecimento de documentos e prestação de informações, inclusive no decorrer do Monitoramento;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282fda01e_2_0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3- MONITORAMENTO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g12282fda01e_2_0"/>
          <p:cNvSpPr txBox="1"/>
          <p:nvPr>
            <p:ph idx="1" type="body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4550" u="sng">
                <a:latin typeface="Times New Roman"/>
                <a:ea typeface="Times New Roman"/>
                <a:cs typeface="Times New Roman"/>
                <a:sym typeface="Times New Roman"/>
              </a:rPr>
              <a:t>3.1- Monitoramento Virtual: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rtl="0" algn="just">
              <a:spcBef>
                <a:spcPts val="1000"/>
              </a:spcBef>
              <a:spcAft>
                <a:spcPts val="0"/>
              </a:spcAft>
              <a:buSzPts val="3600"/>
              <a:buFont typeface="Times New Roman"/>
              <a:buChar char="❖"/>
            </a:pPr>
            <a:r>
              <a:rPr lang="pt-BR" sz="3600">
                <a:latin typeface="Times New Roman"/>
                <a:ea typeface="Times New Roman"/>
                <a:cs typeface="Times New Roman"/>
                <a:sym typeface="Times New Roman"/>
              </a:rPr>
              <a:t>Monitoramento Virtual: permite a comunicação ao sujeito passivo, de forma massificada, da detecção de indícios de desconformidade tributária.</a:t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455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2282fda01e_0_49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3- </a:t>
            </a: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MONITORAMENTO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g12282fda01e_0_49"/>
          <p:cNvSpPr txBox="1"/>
          <p:nvPr>
            <p:ph idx="1" type="body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4550" u="sng">
                <a:latin typeface="Times New Roman"/>
                <a:ea typeface="Times New Roman"/>
                <a:cs typeface="Times New Roman"/>
                <a:sym typeface="Times New Roman"/>
              </a:rPr>
              <a:t>3.1</a:t>
            </a:r>
            <a:r>
              <a:rPr b="1" lang="pt-BR" sz="4550" u="sng">
                <a:latin typeface="Times New Roman"/>
                <a:ea typeface="Times New Roman"/>
                <a:cs typeface="Times New Roman"/>
                <a:sym typeface="Times New Roman"/>
              </a:rPr>
              <a:t>- Monitoramento Virtual:</a:t>
            </a:r>
            <a:endParaRPr b="1" sz="455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55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i="1" lang="pt-BR" sz="3550">
                <a:latin typeface="Times New Roman"/>
                <a:ea typeface="Times New Roman"/>
                <a:cs typeface="Times New Roman"/>
                <a:sym typeface="Times New Roman"/>
              </a:rPr>
              <a:t>“Art. 109. Constitui Monitoramento Fiscal Virtual (MFV) a atividade virtual de análise do cumprimento de obrigações tributárias, efetuada de forma eletrônica, periódica e simultânea relativamente a determinado sujeito passivo ou a um grupo de sujeitos passivos, tendente à verificação automatizada da existência de indícios da ocorrência de desconformidades tributárias.”</a:t>
            </a:r>
            <a:endParaRPr i="1" sz="3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3137"/>
              <a:buFont typeface="Arial"/>
              <a:buNone/>
            </a:pPr>
            <a:r>
              <a:rPr b="1" i="1" lang="pt-BR" sz="2550" u="sng">
                <a:latin typeface="Times New Roman"/>
                <a:ea typeface="Times New Roman"/>
                <a:cs typeface="Times New Roman"/>
                <a:sym typeface="Times New Roman"/>
              </a:rPr>
              <a:t>Decreto n.º 34.605, de 2022- Livro IV.</a:t>
            </a:r>
            <a:endParaRPr sz="255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45720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6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2282fda01e_0_54"/>
          <p:cNvSpPr txBox="1"/>
          <p:nvPr>
            <p:ph type="title"/>
          </p:nvPr>
        </p:nvSpPr>
        <p:spPr>
          <a:xfrm>
            <a:off x="838200" y="1040479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Times New Roman"/>
                <a:ea typeface="Times New Roman"/>
                <a:cs typeface="Times New Roman"/>
                <a:sym typeface="Times New Roman"/>
              </a:rPr>
              <a:t>3- MONITORAMENTO.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g12282fda01e_0_54"/>
          <p:cNvSpPr txBox="1"/>
          <p:nvPr>
            <p:ph idx="1" type="body"/>
          </p:nvPr>
        </p:nvSpPr>
        <p:spPr>
          <a:xfrm>
            <a:off x="838200" y="1973100"/>
            <a:ext cx="10515600" cy="375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25000"/>
          </a:bodyPr>
          <a:lstStyle/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b="1" lang="pt-BR" sz="10900" u="sng">
                <a:latin typeface="Times New Roman"/>
                <a:ea typeface="Times New Roman"/>
                <a:cs typeface="Times New Roman"/>
                <a:sym typeface="Times New Roman"/>
              </a:rPr>
              <a:t>3.2- C</a:t>
            </a:r>
            <a:r>
              <a:rPr b="1" lang="pt-BR" sz="10900" u="sng">
                <a:latin typeface="Times New Roman"/>
                <a:ea typeface="Times New Roman"/>
                <a:cs typeface="Times New Roman"/>
                <a:sym typeface="Times New Roman"/>
              </a:rPr>
              <a:t>onstatação automatizada da existência de indícios da ocorrência de desconformidade tributária:</a:t>
            </a:r>
            <a:endParaRPr b="1" sz="109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55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spcBef>
                <a:spcPts val="1000"/>
              </a:spcBef>
              <a:spcAft>
                <a:spcPts val="0"/>
              </a:spcAft>
              <a:buNone/>
            </a:pPr>
            <a:r>
              <a:rPr i="1" lang="pt-BR" sz="9200">
                <a:latin typeface="Times New Roman"/>
                <a:ea typeface="Times New Roman"/>
                <a:cs typeface="Times New Roman"/>
                <a:sym typeface="Times New Roman"/>
              </a:rPr>
              <a:t>“Art. 113. A constatação automatizada da existência de indícios da ocorrência de desconformidade tributária por meio do MFV será informada ao contribuinte por meio de Comunicado Eletrônico emitido via SIGET ou DT-e, a fim de que o contribuinte adote as medidas cabíveis no sentido de que ocorra a sua autorregularização.”</a:t>
            </a:r>
            <a:endParaRPr i="1" sz="9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355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b="1" i="1" lang="pt-BR" sz="7200" u="sng">
                <a:latin typeface="Times New Roman"/>
                <a:ea typeface="Times New Roman"/>
                <a:cs typeface="Times New Roman"/>
                <a:sym typeface="Times New Roman"/>
              </a:rPr>
              <a:t>Decreto n.º 34.605, de 2022- Livro IV.</a:t>
            </a:r>
            <a:endParaRPr sz="7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2021-05-05T12:56:14Z</dcterms:created>
  <dc:creator>Rachel Lima</dc:creator>
</cp:coreProperties>
</file>