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0" roundtripDataSignature="AMtx7mje8Fi8xG/RYkmQixyvoNNh7pugA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59BF9C6-EC57-4E24-948D-8BAF6E077D90}">
  <a:tblStyle styleId="{E59BF9C6-EC57-4E24-948D-8BAF6E077D9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30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2" name="Google Shape;5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2ae32a0703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g12ae32a0703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2ae32a0703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3" name="Google Shape;113;g12ae32a0703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2ae32a0703_0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9" name="Google Shape;119;g12ae32a0703_0_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2ae32a0703_0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5" name="Google Shape;125;g12ae32a0703_0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2ae32a0703_0_1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1" name="Google Shape;131;g12ae32a0703_0_1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12ae32a0703_0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7" name="Google Shape;137;g12ae32a0703_0_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2ae32a0703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3" name="Google Shape;143;g12ae32a0703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12ae32a0703_0_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9" name="Google Shape;149;g12ae32a0703_0_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2ae32a0703_0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5" name="Google Shape;155;g12ae32a0703_0_1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12ae32a0703_0_1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1" name="Google Shape;161;g12ae32a0703_0_1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621341fa1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" name="Google Shape;58;g12621341fa1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12ae32a0703_0_1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7" name="Google Shape;167;g12ae32a0703_0_1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12ae32a0703_0_1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3" name="Google Shape;173;g12ae32a0703_0_1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12ae32a0703_0_1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9" name="Google Shape;179;g12ae32a0703_0_1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12282fda01e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5" name="Google Shape;185;g12282fda01e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91" name="Google Shape;19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4" name="Google Shape;6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2621341fa1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0" name="Google Shape;70;g12621341fa1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2ae32a0703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6" name="Google Shape;76;g12ae32a0703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2ae32a0703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2" name="Google Shape;82;g12ae32a0703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2ae32a0703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8" name="Google Shape;88;g12ae32a0703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2ae32a0703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4" name="Google Shape;94;g12ae32a0703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2282fda01e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1" name="Google Shape;101;g12282fda01e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8" descr="Logotipo, nome da empresa&#10;&#10;Descrição gerada automaticamente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8"/>
          <p:cNvSpPr txBox="1">
            <a:spLocks noGrp="1"/>
          </p:cNvSpPr>
          <p:nvPr>
            <p:ph type="ctrTitle"/>
          </p:nvPr>
        </p:nvSpPr>
        <p:spPr>
          <a:xfrm>
            <a:off x="1524000" y="2224882"/>
            <a:ext cx="9144000" cy="1655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8"/>
          <p:cNvSpPr txBox="1">
            <a:spLocks noGrp="1"/>
          </p:cNvSpPr>
          <p:nvPr>
            <p:ph type="subTitle" idx="1"/>
          </p:nvPr>
        </p:nvSpPr>
        <p:spPr>
          <a:xfrm>
            <a:off x="2929689" y="4035175"/>
            <a:ext cx="6332621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5" name="Google Shape;1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p9" descr="Uma imagem contendo Texto&#10;&#10;Descrição gerada automaticamente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1785"/>
            <a:ext cx="12192000" cy="685443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9"/>
          <p:cNvSpPr txBox="1">
            <a:spLocks noGrp="1"/>
          </p:cNvSpPr>
          <p:nvPr>
            <p:ph type="title"/>
          </p:nvPr>
        </p:nvSpPr>
        <p:spPr>
          <a:xfrm>
            <a:off x="838200" y="104047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9"/>
          <p:cNvSpPr txBox="1">
            <a:spLocks noGrp="1"/>
          </p:cNvSpPr>
          <p:nvPr>
            <p:ph type="body" idx="1"/>
          </p:nvPr>
        </p:nvSpPr>
        <p:spPr>
          <a:xfrm>
            <a:off x="838200" y="2502567"/>
            <a:ext cx="10515600" cy="2454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>
  <p:cSld name="Título e Texto Vertical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Google Shape;26;p13" descr="Logotipo, nome da empresa&#10;&#10;Descrição gerada automaticamente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13"/>
          <p:cNvSpPr txBox="1">
            <a:spLocks noGrp="1"/>
          </p:cNvSpPr>
          <p:nvPr>
            <p:ph type="title"/>
          </p:nvPr>
        </p:nvSpPr>
        <p:spPr>
          <a:xfrm>
            <a:off x="838200" y="403475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oogle Shape;29;p10" descr="Uma imagem contendo Texto&#10;&#10;Descrição gerada automaticamente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1785"/>
            <a:ext cx="12192000" cy="6854430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Google Shape;37;p11" descr="Uma imagem contendo Texto&#10;&#10;Descrição gerada automaticamente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1785"/>
            <a:ext cx="12192000" cy="685443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11"/>
          <p:cNvSpPr txBox="1">
            <a:spLocks noGrp="1"/>
          </p:cNvSpPr>
          <p:nvPr>
            <p:ph type="title"/>
          </p:nvPr>
        </p:nvSpPr>
        <p:spPr>
          <a:xfrm>
            <a:off x="838200" y="144796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Google Shape;43;p12" descr="Uma imagem contendo Texto&#10;&#10;Descrição gerada automaticamente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1785"/>
            <a:ext cx="12192000" cy="6854430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Google Shape;44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46" name="Google Shape;46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>
            <a:spLocks noGrp="1"/>
          </p:cNvSpPr>
          <p:nvPr>
            <p:ph type="ctrTitle"/>
          </p:nvPr>
        </p:nvSpPr>
        <p:spPr>
          <a:xfrm>
            <a:off x="1524000" y="2175307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pt-BR" sz="4800">
                <a:latin typeface="Times New Roman"/>
                <a:ea typeface="Times New Roman"/>
                <a:cs typeface="Times New Roman"/>
                <a:sym typeface="Times New Roman"/>
              </a:rPr>
              <a:t>SEFAZ DIALOGA 12ª EDIÇÃO</a:t>
            </a:r>
            <a:endParaRPr sz="4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5" name="Google Shape;55;p1"/>
          <p:cNvSpPr txBox="1">
            <a:spLocks noGrp="1"/>
          </p:cNvSpPr>
          <p:nvPr>
            <p:ph type="subTitle" idx="1"/>
          </p:nvPr>
        </p:nvSpPr>
        <p:spPr>
          <a:xfrm>
            <a:off x="2929689" y="4035175"/>
            <a:ext cx="6332621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BR" sz="3000">
                <a:latin typeface="Times New Roman"/>
                <a:ea typeface="Times New Roman"/>
                <a:cs typeface="Times New Roman"/>
                <a:sym typeface="Times New Roman"/>
              </a:rPr>
              <a:t>Tema: </a:t>
            </a:r>
            <a:r>
              <a:rPr lang="pt-BR" sz="30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Setor farmacêutico: tributação, conformidade e educação fiscal.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2ae32a0703_0_49"/>
          <p:cNvSpPr txBox="1">
            <a:spLocks noGrp="1"/>
          </p:cNvSpPr>
          <p:nvPr>
            <p:ph type="title"/>
          </p:nvPr>
        </p:nvSpPr>
        <p:spPr>
          <a:xfrm>
            <a:off x="838200" y="104047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BR" b="1" u="sng">
                <a:latin typeface="Times New Roman"/>
                <a:ea typeface="Times New Roman"/>
                <a:cs typeface="Times New Roman"/>
                <a:sym typeface="Times New Roman"/>
              </a:rPr>
              <a:t>3- Comércio Atacadista:</a:t>
            </a:r>
            <a:endParaRPr b="1" u="sng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0" name="Google Shape;110;g12ae32a0703_0_49"/>
          <p:cNvSpPr txBox="1">
            <a:spLocks noGrp="1"/>
          </p:cNvSpPr>
          <p:nvPr>
            <p:ph type="body" idx="1"/>
          </p:nvPr>
        </p:nvSpPr>
        <p:spPr>
          <a:xfrm>
            <a:off x="838200" y="1973100"/>
            <a:ext cx="10515600" cy="375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45720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89999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3000">
                <a:latin typeface="Times New Roman"/>
                <a:ea typeface="Times New Roman"/>
                <a:cs typeface="Times New Roman"/>
                <a:sym typeface="Times New Roman"/>
              </a:rPr>
              <a:t>Art. 4º O contribuinte que exercer a atividade constante do anexo I desta Lei, bem como a incluída nos termos do parágrafo único do art. 1º, mediante Regime Especial de Tributação, na forma dos arts. 67 a 69 da Lei nº 12.670, de 27 de dezembro de 1996, poderá aplicar, como carga líquida, aquela prevista no anexo III desta Lei, que será ajustada proporcionalmente, juntamente com o imposto de que trata o inciso I do § 1º do art. 2º, até o limite da carga tributária efetiva constante do art.1º da Lei nº 13.025, de 20 de junho de 2000.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89999" lvl="0" indent="0" algn="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 sz="3000" b="1">
                <a:latin typeface="Times New Roman"/>
                <a:ea typeface="Times New Roman"/>
                <a:cs typeface="Times New Roman"/>
                <a:sym typeface="Times New Roman"/>
              </a:rPr>
              <a:t>Lei n.º 14.237, de 2008.</a:t>
            </a:r>
            <a:endParaRPr sz="3000"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2ae32a0703_0_55"/>
          <p:cNvSpPr txBox="1">
            <a:spLocks noGrp="1"/>
          </p:cNvSpPr>
          <p:nvPr>
            <p:ph type="title"/>
          </p:nvPr>
        </p:nvSpPr>
        <p:spPr>
          <a:xfrm>
            <a:off x="838200" y="104047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BR" b="1" u="sng">
                <a:latin typeface="Times New Roman"/>
                <a:ea typeface="Times New Roman"/>
                <a:cs typeface="Times New Roman"/>
                <a:sym typeface="Times New Roman"/>
              </a:rPr>
              <a:t>3- Comércio Atacadista:</a:t>
            </a:r>
            <a:endParaRPr b="1" u="sng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6" name="Google Shape;116;g12ae32a0703_0_55"/>
          <p:cNvSpPr txBox="1">
            <a:spLocks noGrp="1"/>
          </p:cNvSpPr>
          <p:nvPr>
            <p:ph type="body" idx="1"/>
          </p:nvPr>
        </p:nvSpPr>
        <p:spPr>
          <a:xfrm>
            <a:off x="838200" y="1973100"/>
            <a:ext cx="10515600" cy="375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3000">
                <a:latin typeface="Times New Roman"/>
                <a:ea typeface="Times New Roman"/>
                <a:cs typeface="Times New Roman"/>
                <a:sym typeface="Times New Roman"/>
              </a:rPr>
              <a:t>Art. 1º Nas operações internas com mercadoria, efetuadas por contribuintes regularmente inscritos no Cadastro Geral da Fazenda (CGF), que desenvolvam atividade econômica preponderante de comércio atacadista, opcionalmente à sistemática normal de tributação, a base de cálculo do ICMS poderá ser reduzida em até 41,18% (quarenta e um vírgula dezoito por cento), de forma que a carga tributária efetiva resulte em no mínimo 10,59% (dez vírgula cinquenta e nove por cento).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89999" lvl="0" indent="0" algn="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ct val="36666"/>
              <a:buFont typeface="Arial"/>
              <a:buNone/>
            </a:pPr>
            <a:r>
              <a:rPr lang="pt-BR" sz="3000" b="1">
                <a:latin typeface="Times New Roman"/>
                <a:ea typeface="Times New Roman"/>
                <a:cs typeface="Times New Roman"/>
                <a:sym typeface="Times New Roman"/>
              </a:rPr>
              <a:t>Lei n.º 13.025, de 2000.</a:t>
            </a:r>
            <a:endParaRPr sz="3000"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2ae32a0703_0_72"/>
          <p:cNvSpPr txBox="1">
            <a:spLocks noGrp="1"/>
          </p:cNvSpPr>
          <p:nvPr>
            <p:ph type="title"/>
          </p:nvPr>
        </p:nvSpPr>
        <p:spPr>
          <a:xfrm>
            <a:off x="838200" y="104047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BR" b="1" u="sng">
                <a:latin typeface="Times New Roman"/>
                <a:ea typeface="Times New Roman"/>
                <a:cs typeface="Times New Roman"/>
                <a:sym typeface="Times New Roman"/>
              </a:rPr>
              <a:t>4- ICMS Canal Hospitalar:</a:t>
            </a:r>
            <a:endParaRPr b="1" u="sng"/>
          </a:p>
        </p:txBody>
      </p:sp>
      <p:sp>
        <p:nvSpPr>
          <p:cNvPr id="122" name="Google Shape;122;g12ae32a0703_0_72"/>
          <p:cNvSpPr txBox="1">
            <a:spLocks noGrp="1"/>
          </p:cNvSpPr>
          <p:nvPr>
            <p:ph type="body" idx="1"/>
          </p:nvPr>
        </p:nvSpPr>
        <p:spPr>
          <a:xfrm>
            <a:off x="838200" y="1973100"/>
            <a:ext cx="10515600" cy="375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191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❖"/>
            </a:pPr>
            <a:r>
              <a:rPr lang="pt-BR" sz="1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Comercializa produtos direta e exclusivamente com hospitais,  clínicas, casas de  saúde e órgãos públicos da  Administração Direta e Indireta da União, Estados e Municípios;</a:t>
            </a:r>
            <a:endParaRPr sz="120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191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❖"/>
            </a:pPr>
            <a:r>
              <a:rPr lang="pt-BR" sz="1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MVA: 20%;</a:t>
            </a:r>
            <a:endParaRPr sz="120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191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❖"/>
            </a:pPr>
            <a:r>
              <a:rPr lang="pt-BR" sz="1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Em caso de transferência: acresce  49,08%;</a:t>
            </a:r>
            <a:endParaRPr sz="120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191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❖"/>
            </a:pPr>
            <a:r>
              <a:rPr lang="pt-BR" sz="1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Comprovação da exclusividade.</a:t>
            </a:r>
            <a:endParaRPr sz="120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000">
              <a:solidFill>
                <a:srgbClr val="98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89999" lvl="0" indent="0" algn="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3000"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2ae32a0703_0_78"/>
          <p:cNvSpPr txBox="1">
            <a:spLocks noGrp="1"/>
          </p:cNvSpPr>
          <p:nvPr>
            <p:ph type="title"/>
          </p:nvPr>
        </p:nvSpPr>
        <p:spPr>
          <a:xfrm>
            <a:off x="838200" y="104047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BR" b="1">
                <a:latin typeface="Times New Roman"/>
                <a:ea typeface="Times New Roman"/>
                <a:cs typeface="Times New Roman"/>
                <a:sym typeface="Times New Roman"/>
              </a:rPr>
              <a:t>4- ICMS Canal Hospitalar: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8" name="Google Shape;128;g12ae32a0703_0_78"/>
          <p:cNvSpPr txBox="1">
            <a:spLocks noGrp="1"/>
          </p:cNvSpPr>
          <p:nvPr>
            <p:ph type="body" idx="1"/>
          </p:nvPr>
        </p:nvSpPr>
        <p:spPr>
          <a:xfrm>
            <a:off x="838200" y="1973100"/>
            <a:ext cx="10732200" cy="41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191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0000"/>
              <a:buFont typeface="Times New Roman"/>
              <a:buChar char="❖"/>
            </a:pPr>
            <a:r>
              <a:rPr lang="pt-BR" sz="12000">
                <a:latin typeface="Times New Roman"/>
                <a:ea typeface="Times New Roman"/>
                <a:cs typeface="Times New Roman"/>
                <a:sym typeface="Times New Roman"/>
              </a:rPr>
              <a:t>Imposto a ser recolhido nas operações de saída interna com aplicação dos seguintes  percentuais sobre  a base  de cálculo:</a:t>
            </a:r>
            <a:endParaRPr sz="1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191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●"/>
            </a:pPr>
            <a:r>
              <a:rPr lang="pt-BR" sz="12000">
                <a:latin typeface="Times New Roman"/>
                <a:ea typeface="Times New Roman"/>
                <a:cs typeface="Times New Roman"/>
                <a:sym typeface="Times New Roman"/>
              </a:rPr>
              <a:t>4,57% - produtos integrantes da cesta básica com carga tributária de 7%;</a:t>
            </a:r>
            <a:endParaRPr sz="1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191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●"/>
            </a:pPr>
            <a:r>
              <a:rPr lang="pt-BR" sz="12000">
                <a:latin typeface="Times New Roman"/>
                <a:ea typeface="Times New Roman"/>
                <a:cs typeface="Times New Roman"/>
                <a:sym typeface="Times New Roman"/>
              </a:rPr>
              <a:t>5,72% - álcool com finalidade não combustível, gel antisséptico, embalagem até 1L, integrante da cesta básica com carga tributária de 9,72%;</a:t>
            </a:r>
            <a:endParaRPr sz="1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000">
              <a:solidFill>
                <a:srgbClr val="98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89999" lvl="0" indent="0" algn="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3000"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12ae32a0703_0_135"/>
          <p:cNvSpPr txBox="1">
            <a:spLocks noGrp="1"/>
          </p:cNvSpPr>
          <p:nvPr>
            <p:ph type="title"/>
          </p:nvPr>
        </p:nvSpPr>
        <p:spPr>
          <a:xfrm>
            <a:off x="838200" y="104047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BR" b="1">
                <a:latin typeface="Times New Roman"/>
                <a:ea typeface="Times New Roman"/>
                <a:cs typeface="Times New Roman"/>
                <a:sym typeface="Times New Roman"/>
              </a:rPr>
              <a:t>4- ICMS Canal Hospitalar: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4" name="Google Shape;134;g12ae32a0703_0_135"/>
          <p:cNvSpPr txBox="1">
            <a:spLocks noGrp="1"/>
          </p:cNvSpPr>
          <p:nvPr>
            <p:ph type="body" idx="1"/>
          </p:nvPr>
        </p:nvSpPr>
        <p:spPr>
          <a:xfrm>
            <a:off x="838200" y="1973100"/>
            <a:ext cx="10732200" cy="41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32500" lnSpcReduction="20000"/>
          </a:bodyPr>
          <a:lstStyle/>
          <a:p>
            <a:pPr marL="91440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9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26719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0000"/>
              <a:buFont typeface="Times New Roman"/>
              <a:buChar char="●"/>
            </a:pPr>
            <a:r>
              <a:rPr lang="pt-BR" sz="9600">
                <a:latin typeface="Times New Roman"/>
                <a:ea typeface="Times New Roman"/>
                <a:cs typeface="Times New Roman"/>
                <a:sym typeface="Times New Roman"/>
              </a:rPr>
              <a:t>7,30% - cesta básica com carga  tributária de 12%;</a:t>
            </a:r>
            <a:endParaRPr sz="9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26719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●"/>
            </a:pPr>
            <a:r>
              <a:rPr lang="pt-BR" sz="9600">
                <a:latin typeface="Times New Roman"/>
                <a:ea typeface="Times New Roman"/>
                <a:cs typeface="Times New Roman"/>
                <a:sym typeface="Times New Roman"/>
              </a:rPr>
              <a:t>10,12% - com carga tributária de 18%.</a:t>
            </a:r>
            <a:endParaRPr sz="9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9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26719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0000"/>
              <a:buFont typeface="Times New Roman"/>
              <a:buChar char="❖"/>
            </a:pPr>
            <a:r>
              <a:rPr lang="pt-BR" sz="9600">
                <a:latin typeface="Times New Roman"/>
                <a:ea typeface="Times New Roman"/>
                <a:cs typeface="Times New Roman"/>
                <a:sym typeface="Times New Roman"/>
              </a:rPr>
              <a:t>Saída Interestadual: 1,60% sobre a base de cálculo</a:t>
            </a:r>
            <a:endParaRPr sz="9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9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000">
              <a:solidFill>
                <a:srgbClr val="98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89999" lvl="0" indent="0" algn="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3000"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12ae32a0703_0_84"/>
          <p:cNvSpPr txBox="1">
            <a:spLocks noGrp="1"/>
          </p:cNvSpPr>
          <p:nvPr>
            <p:ph type="title"/>
          </p:nvPr>
        </p:nvSpPr>
        <p:spPr>
          <a:xfrm>
            <a:off x="838200" y="104047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BR" b="1" u="sng">
                <a:latin typeface="Times New Roman"/>
                <a:ea typeface="Times New Roman"/>
                <a:cs typeface="Times New Roman"/>
                <a:sym typeface="Times New Roman"/>
              </a:rPr>
              <a:t>5- ICMS Canal Farma:</a:t>
            </a:r>
            <a:endParaRPr b="1" u="sng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0" name="Google Shape;140;g12ae32a0703_0_84"/>
          <p:cNvSpPr txBox="1">
            <a:spLocks noGrp="1"/>
          </p:cNvSpPr>
          <p:nvPr>
            <p:ph type="body" idx="1"/>
          </p:nvPr>
        </p:nvSpPr>
        <p:spPr>
          <a:xfrm>
            <a:off x="838200" y="1973100"/>
            <a:ext cx="10732200" cy="41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marL="45720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63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63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1910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100000"/>
              <a:buFont typeface="Times New Roman"/>
              <a:buChar char="❖"/>
            </a:pPr>
            <a:r>
              <a:rPr lang="pt-BR" sz="12000">
                <a:latin typeface="Times New Roman"/>
                <a:ea typeface="Times New Roman"/>
                <a:cs typeface="Times New Roman"/>
                <a:sym typeface="Times New Roman"/>
              </a:rPr>
              <a:t>Forma Mista</a:t>
            </a:r>
            <a:endParaRPr sz="1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191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❖"/>
            </a:pPr>
            <a:r>
              <a:rPr lang="pt-BR" sz="12000">
                <a:latin typeface="Times New Roman"/>
                <a:ea typeface="Times New Roman"/>
                <a:cs typeface="Times New Roman"/>
                <a:sym typeface="Times New Roman"/>
              </a:rPr>
              <a:t>MVA: 33,05%</a:t>
            </a:r>
            <a:endParaRPr sz="1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191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❖"/>
            </a:pPr>
            <a:r>
              <a:rPr lang="pt-BR" sz="12000">
                <a:latin typeface="Times New Roman"/>
                <a:ea typeface="Times New Roman"/>
                <a:cs typeface="Times New Roman"/>
                <a:sym typeface="Times New Roman"/>
              </a:rPr>
              <a:t>Em caso de transferência: acresce  49,08%</a:t>
            </a:r>
            <a:endParaRPr sz="1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63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36666"/>
              <a:buFont typeface="Arial"/>
              <a:buNone/>
            </a:pP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36666"/>
              <a:buFont typeface="Arial"/>
              <a:buNone/>
            </a:pPr>
            <a:r>
              <a:rPr lang="pt-BR" sz="30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000">
              <a:solidFill>
                <a:srgbClr val="98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89999" lvl="0" indent="0" algn="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3000"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12ae32a0703_0_91"/>
          <p:cNvSpPr txBox="1">
            <a:spLocks noGrp="1"/>
          </p:cNvSpPr>
          <p:nvPr>
            <p:ph type="title"/>
          </p:nvPr>
        </p:nvSpPr>
        <p:spPr>
          <a:xfrm>
            <a:off x="838200" y="104047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BR" b="1" u="sng">
                <a:latin typeface="Times New Roman"/>
                <a:ea typeface="Times New Roman"/>
                <a:cs typeface="Times New Roman"/>
                <a:sym typeface="Times New Roman"/>
              </a:rPr>
              <a:t>5- ICMS Canal Farma:</a:t>
            </a:r>
            <a:endParaRPr b="1" u="sng"/>
          </a:p>
        </p:txBody>
      </p:sp>
      <p:sp>
        <p:nvSpPr>
          <p:cNvPr id="146" name="Google Shape;146;g12ae32a0703_0_91"/>
          <p:cNvSpPr txBox="1">
            <a:spLocks noGrp="1"/>
          </p:cNvSpPr>
          <p:nvPr>
            <p:ph type="body" idx="1"/>
          </p:nvPr>
        </p:nvSpPr>
        <p:spPr>
          <a:xfrm>
            <a:off x="838200" y="1973100"/>
            <a:ext cx="10732200" cy="41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pt-BR" sz="12000" b="1" u="sng">
                <a:latin typeface="Times New Roman"/>
                <a:ea typeface="Times New Roman"/>
                <a:cs typeface="Times New Roman"/>
                <a:sym typeface="Times New Roman"/>
              </a:rPr>
              <a:t>Entrada:</a:t>
            </a:r>
            <a:endParaRPr sz="12000" b="1" u="sng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pt-BR" sz="12000">
                <a:latin typeface="Times New Roman"/>
                <a:ea typeface="Times New Roman"/>
                <a:cs typeface="Times New Roman"/>
                <a:sym typeface="Times New Roman"/>
              </a:rPr>
              <a:t>1% - quando se tratar de produtos adquiridos da Região  Norte, Nordeste e Centro-Oeste e no Estado  do Espírito Santo  ou quando da entrada de  álcool com finalidade não combustível, gel antisséptico, embalagem até 1L, integrante da cesta básica com carga tributária de 9,72%;</a:t>
            </a:r>
            <a:endParaRPr sz="1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pt-BR" sz="12000">
                <a:latin typeface="Times New Roman"/>
                <a:ea typeface="Times New Roman"/>
                <a:cs typeface="Times New Roman"/>
                <a:sym typeface="Times New Roman"/>
              </a:rPr>
              <a:t>1,60% - nas demais operações;</a:t>
            </a:r>
            <a:endParaRPr sz="1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63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30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000">
              <a:solidFill>
                <a:srgbClr val="98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89999" lvl="0" indent="0" algn="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3000"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12ae32a0703_0_97"/>
          <p:cNvSpPr txBox="1">
            <a:spLocks noGrp="1"/>
          </p:cNvSpPr>
          <p:nvPr>
            <p:ph type="title"/>
          </p:nvPr>
        </p:nvSpPr>
        <p:spPr>
          <a:xfrm>
            <a:off x="838200" y="104047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BR" b="1" u="sng">
                <a:latin typeface="Times New Roman"/>
                <a:ea typeface="Times New Roman"/>
                <a:cs typeface="Times New Roman"/>
                <a:sym typeface="Times New Roman"/>
              </a:rPr>
              <a:t>5- ICMS Canal Farma:</a:t>
            </a:r>
            <a:endParaRPr b="1" u="sng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2" name="Google Shape;152;g12ae32a0703_0_97"/>
          <p:cNvSpPr txBox="1">
            <a:spLocks noGrp="1"/>
          </p:cNvSpPr>
          <p:nvPr>
            <p:ph type="body" idx="1"/>
          </p:nvPr>
        </p:nvSpPr>
        <p:spPr>
          <a:xfrm>
            <a:off x="838200" y="1973100"/>
            <a:ext cx="11005500" cy="423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marL="0" lvl="0" indent="0" algn="just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12000" b="1" u="sng">
                <a:latin typeface="Times New Roman"/>
                <a:ea typeface="Times New Roman"/>
                <a:cs typeface="Times New Roman"/>
                <a:sym typeface="Times New Roman"/>
              </a:rPr>
              <a:t>Saída:</a:t>
            </a:r>
            <a:endParaRPr sz="12000" b="1" u="sng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12000">
                <a:latin typeface="Times New Roman"/>
                <a:ea typeface="Times New Roman"/>
                <a:cs typeface="Times New Roman"/>
                <a:sym typeface="Times New Roman"/>
              </a:rPr>
              <a:t>2,97% - produtos integrantes da cesta básica com carga tributária de 7%</a:t>
            </a:r>
            <a:endParaRPr sz="1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12000">
                <a:latin typeface="Times New Roman"/>
                <a:ea typeface="Times New Roman"/>
                <a:cs typeface="Times New Roman"/>
                <a:sym typeface="Times New Roman"/>
              </a:rPr>
              <a:t>4,72% - álcool com finalidade não combustível, gel antisséptico, embalagem até 1L, integrante da cesta básica com carga tributária de 9,72%</a:t>
            </a:r>
            <a:endParaRPr sz="1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12000">
                <a:latin typeface="Times New Roman"/>
                <a:ea typeface="Times New Roman"/>
                <a:cs typeface="Times New Roman"/>
                <a:sym typeface="Times New Roman"/>
              </a:rPr>
              <a:t>5,7% - produtos integrantes da cesta básica com carga  tributária de 12%</a:t>
            </a:r>
            <a:endParaRPr sz="1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12000">
                <a:latin typeface="Times New Roman"/>
                <a:ea typeface="Times New Roman"/>
                <a:cs typeface="Times New Roman"/>
                <a:sym typeface="Times New Roman"/>
              </a:rPr>
              <a:t>8,7% - produtos com carga tributária de 18%</a:t>
            </a:r>
            <a:endParaRPr sz="12000" b="1" u="sng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63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30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000">
              <a:solidFill>
                <a:srgbClr val="98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89999" lvl="0" indent="0" algn="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3000"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12ae32a0703_0_104"/>
          <p:cNvSpPr txBox="1">
            <a:spLocks noGrp="1"/>
          </p:cNvSpPr>
          <p:nvPr>
            <p:ph type="title"/>
          </p:nvPr>
        </p:nvSpPr>
        <p:spPr>
          <a:xfrm>
            <a:off x="838200" y="104047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BR" b="1" u="sng">
                <a:latin typeface="Times New Roman"/>
                <a:ea typeface="Times New Roman"/>
                <a:cs typeface="Times New Roman"/>
                <a:sym typeface="Times New Roman"/>
              </a:rPr>
              <a:t>6- Centro de Distribuição:</a:t>
            </a:r>
            <a:endParaRPr b="1" u="sng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8" name="Google Shape;158;g12ae32a0703_0_104"/>
          <p:cNvSpPr txBox="1">
            <a:spLocks noGrp="1"/>
          </p:cNvSpPr>
          <p:nvPr>
            <p:ph type="body" idx="1"/>
          </p:nvPr>
        </p:nvSpPr>
        <p:spPr>
          <a:xfrm>
            <a:off x="838200" y="1973100"/>
            <a:ext cx="11005500" cy="423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marL="45720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191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0000"/>
              <a:buFont typeface="Times New Roman"/>
              <a:buChar char="❖"/>
            </a:pPr>
            <a:r>
              <a:rPr lang="pt-BR" sz="12000">
                <a:latin typeface="Times New Roman"/>
                <a:ea typeface="Times New Roman"/>
                <a:cs typeface="Times New Roman"/>
                <a:sym typeface="Times New Roman"/>
              </a:rPr>
              <a:t>50% dos produtos adquiridos no exercício anterior transferidos para seus estabelecimentos localizados em outras unidades da Federação;</a:t>
            </a:r>
            <a:endParaRPr sz="1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191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❖"/>
            </a:pPr>
            <a:r>
              <a:rPr lang="pt-BR" sz="12000">
                <a:latin typeface="Times New Roman"/>
                <a:ea typeface="Times New Roman"/>
                <a:cs typeface="Times New Roman"/>
                <a:sym typeface="Times New Roman"/>
              </a:rPr>
              <a:t>Carga tributária de 1,33%.</a:t>
            </a:r>
            <a:endParaRPr sz="1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63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30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000">
              <a:solidFill>
                <a:srgbClr val="98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89999" lvl="0" indent="0" algn="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3000"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12ae32a0703_0_110"/>
          <p:cNvSpPr txBox="1">
            <a:spLocks noGrp="1"/>
          </p:cNvSpPr>
          <p:nvPr>
            <p:ph type="title"/>
          </p:nvPr>
        </p:nvSpPr>
        <p:spPr>
          <a:xfrm>
            <a:off x="838200" y="104047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BR" b="1" u="sng">
                <a:latin typeface="Times New Roman"/>
                <a:ea typeface="Times New Roman"/>
                <a:cs typeface="Times New Roman"/>
                <a:sym typeface="Times New Roman"/>
              </a:rPr>
              <a:t>7- SICRET:</a:t>
            </a:r>
            <a:endParaRPr b="1" u="sng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4" name="Google Shape;164;g12ae32a0703_0_110"/>
          <p:cNvSpPr txBox="1">
            <a:spLocks noGrp="1"/>
          </p:cNvSpPr>
          <p:nvPr>
            <p:ph type="body" idx="1"/>
          </p:nvPr>
        </p:nvSpPr>
        <p:spPr>
          <a:xfrm>
            <a:off x="838200" y="1973100"/>
            <a:ext cx="11005500" cy="423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1910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100000"/>
              <a:buFont typeface="Times New Roman"/>
              <a:buChar char="❖"/>
            </a:pPr>
            <a:r>
              <a:rPr lang="pt-BR" sz="12000">
                <a:latin typeface="Times New Roman"/>
                <a:ea typeface="Times New Roman"/>
                <a:cs typeface="Times New Roman"/>
                <a:sym typeface="Times New Roman"/>
              </a:rPr>
              <a:t>Sistema de Controle de Regimes Especiais de Tributação (SICRET);</a:t>
            </a:r>
            <a:endParaRPr sz="1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191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❖"/>
            </a:pPr>
            <a:r>
              <a:rPr lang="pt-BR" sz="12000">
                <a:latin typeface="Times New Roman"/>
                <a:ea typeface="Times New Roman"/>
                <a:cs typeface="Times New Roman"/>
                <a:sym typeface="Times New Roman"/>
              </a:rPr>
              <a:t>Decreto n.º 33.902, de 20 de janeiro de 2021.</a:t>
            </a:r>
            <a:endParaRPr sz="1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63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30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000">
              <a:solidFill>
                <a:srgbClr val="98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89999" lvl="0" indent="0" algn="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3000"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12621341fa1_0_22"/>
          <p:cNvSpPr txBox="1">
            <a:spLocks noGrp="1"/>
          </p:cNvSpPr>
          <p:nvPr>
            <p:ph type="ctrTitle"/>
          </p:nvPr>
        </p:nvSpPr>
        <p:spPr>
          <a:xfrm>
            <a:off x="1524000" y="2224882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pt-BR" sz="4800">
                <a:latin typeface="Times New Roman"/>
                <a:ea typeface="Times New Roman"/>
                <a:cs typeface="Times New Roman"/>
                <a:sym typeface="Times New Roman"/>
              </a:rPr>
              <a:t>Célula de Consultoria e Normas (CECON)</a:t>
            </a:r>
            <a:endParaRPr sz="4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1" name="Google Shape;61;g12621341fa1_0_22"/>
          <p:cNvSpPr txBox="1">
            <a:spLocks noGrp="1"/>
          </p:cNvSpPr>
          <p:nvPr>
            <p:ph type="subTitle" idx="1"/>
          </p:nvPr>
        </p:nvSpPr>
        <p:spPr>
          <a:xfrm>
            <a:off x="2929689" y="4035175"/>
            <a:ext cx="63327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lang="pt-BR" sz="3000" b="1">
                <a:latin typeface="Times New Roman"/>
                <a:ea typeface="Times New Roman"/>
                <a:cs typeface="Times New Roman"/>
                <a:sym typeface="Times New Roman"/>
              </a:rPr>
              <a:t>Orientadora:</a:t>
            </a:r>
            <a:r>
              <a:rPr lang="pt-BR" sz="3000">
                <a:latin typeface="Times New Roman"/>
                <a:ea typeface="Times New Roman"/>
                <a:cs typeface="Times New Roman"/>
                <a:sym typeface="Times New Roman"/>
              </a:rPr>
              <a:t> Valéria Alves Rangel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12ae32a0703_0_116"/>
          <p:cNvSpPr txBox="1">
            <a:spLocks noGrp="1"/>
          </p:cNvSpPr>
          <p:nvPr>
            <p:ph type="title"/>
          </p:nvPr>
        </p:nvSpPr>
        <p:spPr>
          <a:xfrm>
            <a:off x="838200" y="104047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BR" b="1" u="sng">
                <a:latin typeface="Times New Roman"/>
                <a:ea typeface="Times New Roman"/>
                <a:cs typeface="Times New Roman"/>
                <a:sym typeface="Times New Roman"/>
              </a:rPr>
              <a:t>7- SICRET:</a:t>
            </a:r>
            <a:endParaRPr b="1" u="sng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0" name="Google Shape;170;g12ae32a0703_0_116"/>
          <p:cNvSpPr txBox="1">
            <a:spLocks noGrp="1"/>
          </p:cNvSpPr>
          <p:nvPr>
            <p:ph type="body" idx="1"/>
          </p:nvPr>
        </p:nvSpPr>
        <p:spPr>
          <a:xfrm>
            <a:off x="838200" y="1973100"/>
            <a:ext cx="11005500" cy="423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12000" b="1" u="sng">
                <a:latin typeface="Times New Roman"/>
                <a:ea typeface="Times New Roman"/>
                <a:cs typeface="Times New Roman"/>
                <a:sym typeface="Times New Roman"/>
              </a:rPr>
              <a:t>Funcionalidades:</a:t>
            </a:r>
            <a:endParaRPr sz="12000" b="1" u="sng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2000" b="1" u="sng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191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0000"/>
              <a:buFont typeface="Times New Roman"/>
              <a:buChar char="❖"/>
            </a:pPr>
            <a:r>
              <a:rPr lang="pt-BR" sz="12000">
                <a:latin typeface="Times New Roman"/>
                <a:ea typeface="Times New Roman"/>
                <a:cs typeface="Times New Roman"/>
                <a:sym typeface="Times New Roman"/>
              </a:rPr>
              <a:t>controle do cumprimento pelo sujeito passivo de requisitos previstos na legislação como necessários para a manutenção do respectivo RET;</a:t>
            </a:r>
            <a:endParaRPr sz="1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191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0000"/>
              <a:buFont typeface="Times New Roman"/>
              <a:buChar char="❖"/>
            </a:pPr>
            <a:r>
              <a:rPr lang="pt-BR" sz="12000">
                <a:latin typeface="Times New Roman"/>
                <a:ea typeface="Times New Roman"/>
                <a:cs typeface="Times New Roman"/>
                <a:sym typeface="Times New Roman"/>
              </a:rPr>
              <a:t>integração com os demais sistemas corporativos da SEFAZ;</a:t>
            </a:r>
            <a:endParaRPr sz="1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63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30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000">
              <a:solidFill>
                <a:srgbClr val="98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89999" lvl="0" indent="0" algn="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3000"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12ae32a0703_0_123"/>
          <p:cNvSpPr txBox="1">
            <a:spLocks noGrp="1"/>
          </p:cNvSpPr>
          <p:nvPr>
            <p:ph type="title"/>
          </p:nvPr>
        </p:nvSpPr>
        <p:spPr>
          <a:xfrm>
            <a:off x="838200" y="104047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BR">
                <a:latin typeface="Times New Roman"/>
                <a:ea typeface="Times New Roman"/>
                <a:cs typeface="Times New Roman"/>
                <a:sym typeface="Times New Roman"/>
              </a:rPr>
              <a:t>7- SICRET:</a:t>
            </a:r>
            <a:endParaRPr/>
          </a:p>
        </p:txBody>
      </p:sp>
      <p:sp>
        <p:nvSpPr>
          <p:cNvPr id="176" name="Google Shape;176;g12ae32a0703_0_123"/>
          <p:cNvSpPr txBox="1">
            <a:spLocks noGrp="1"/>
          </p:cNvSpPr>
          <p:nvPr>
            <p:ph type="body" idx="1"/>
          </p:nvPr>
        </p:nvSpPr>
        <p:spPr>
          <a:xfrm>
            <a:off x="838200" y="1973100"/>
            <a:ext cx="11047500" cy="442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12000" b="1" u="sng">
                <a:latin typeface="Times New Roman"/>
                <a:ea typeface="Times New Roman"/>
                <a:cs typeface="Times New Roman"/>
                <a:sym typeface="Times New Roman"/>
              </a:rPr>
              <a:t>Funcionalidades:</a:t>
            </a:r>
            <a:endParaRPr sz="12000" b="1" u="sng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191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0000"/>
              <a:buFont typeface="Times New Roman"/>
              <a:buChar char="❖"/>
            </a:pPr>
            <a:r>
              <a:rPr lang="pt-BR" sz="12000">
                <a:latin typeface="Times New Roman"/>
                <a:ea typeface="Times New Roman"/>
                <a:cs typeface="Times New Roman"/>
                <a:sym typeface="Times New Roman"/>
              </a:rPr>
              <a:t>gerenciamento eletrônico: da concessão, anulação e revogação de RET, bem como de sua renovação; da manutenção e suspensão da aplicabilidade dos efeitos de RET; do histórico relacionado a cada um dos eventos;</a:t>
            </a:r>
            <a:endParaRPr sz="1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191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❖"/>
            </a:pPr>
            <a:r>
              <a:rPr lang="pt-BR" sz="12000">
                <a:latin typeface="Times New Roman"/>
                <a:ea typeface="Times New Roman"/>
                <a:cs typeface="Times New Roman"/>
                <a:sym typeface="Times New Roman"/>
              </a:rPr>
              <a:t>disponibilização ao sujeito passivo, por meio do próprio sistema, de informações relativas à situação do RET, bem como referentes a pendências que constituam óbices à manutenção da aplicabilidade de seus efeitos.</a:t>
            </a:r>
            <a:endParaRPr sz="1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63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30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000">
              <a:solidFill>
                <a:srgbClr val="98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89999" lvl="0" indent="0" algn="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3000"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12ae32a0703_0_129"/>
          <p:cNvSpPr txBox="1">
            <a:spLocks noGrp="1"/>
          </p:cNvSpPr>
          <p:nvPr>
            <p:ph type="title"/>
          </p:nvPr>
        </p:nvSpPr>
        <p:spPr>
          <a:xfrm>
            <a:off x="838200" y="104047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BR" b="1" u="sng">
                <a:latin typeface="Times New Roman"/>
                <a:ea typeface="Times New Roman"/>
                <a:cs typeface="Times New Roman"/>
                <a:sym typeface="Times New Roman"/>
              </a:rPr>
              <a:t>8- SIGET:</a:t>
            </a:r>
            <a:endParaRPr b="1" u="sng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2" name="Google Shape;182;g12ae32a0703_0_129"/>
          <p:cNvSpPr txBox="1">
            <a:spLocks noGrp="1"/>
          </p:cNvSpPr>
          <p:nvPr>
            <p:ph type="body" idx="1"/>
          </p:nvPr>
        </p:nvSpPr>
        <p:spPr>
          <a:xfrm>
            <a:off x="838200" y="1973100"/>
            <a:ext cx="11047500" cy="442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191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0000"/>
              <a:buFont typeface="Times New Roman"/>
              <a:buChar char="❖"/>
            </a:pPr>
            <a:r>
              <a:rPr lang="pt-BR" sz="12000">
                <a:latin typeface="Times New Roman"/>
                <a:ea typeface="Times New Roman"/>
                <a:cs typeface="Times New Roman"/>
                <a:sym typeface="Times New Roman"/>
              </a:rPr>
              <a:t>Sistema Informatizado de Gestão Tributária.</a:t>
            </a:r>
            <a:endParaRPr sz="1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63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30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000">
              <a:solidFill>
                <a:srgbClr val="98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89999" lvl="0" indent="0" algn="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3000"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12282fda01e_0_49"/>
          <p:cNvSpPr txBox="1">
            <a:spLocks noGrp="1"/>
          </p:cNvSpPr>
          <p:nvPr>
            <p:ph type="title"/>
          </p:nvPr>
        </p:nvSpPr>
        <p:spPr>
          <a:xfrm>
            <a:off x="838200" y="104047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  <p:sp>
        <p:nvSpPr>
          <p:cNvPr id="188" name="Google Shape;188;g12282fda01e_0_49"/>
          <p:cNvSpPr txBox="1">
            <a:spLocks noGrp="1"/>
          </p:cNvSpPr>
          <p:nvPr>
            <p:ph type="body" idx="1"/>
          </p:nvPr>
        </p:nvSpPr>
        <p:spPr>
          <a:xfrm>
            <a:off x="838200" y="1973100"/>
            <a:ext cx="10515600" cy="375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3600" b="1">
                <a:latin typeface="Times New Roman"/>
                <a:ea typeface="Times New Roman"/>
                <a:cs typeface="Times New Roman"/>
                <a:sym typeface="Times New Roman"/>
              </a:rPr>
              <a:t>Obrigada!</a:t>
            </a:r>
            <a:endParaRPr sz="3600"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36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3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3600" b="1">
                <a:latin typeface="Times New Roman"/>
                <a:ea typeface="Times New Roman"/>
                <a:cs typeface="Times New Roman"/>
                <a:sym typeface="Times New Roman"/>
              </a:rPr>
              <a:t>Email:</a:t>
            </a:r>
            <a:r>
              <a:rPr lang="pt-BR" sz="3600">
                <a:latin typeface="Times New Roman"/>
                <a:ea typeface="Times New Roman"/>
                <a:cs typeface="Times New Roman"/>
                <a:sym typeface="Times New Roman"/>
              </a:rPr>
              <a:t> atendimento.sefaz@sefaz.ce.gov.br</a:t>
            </a:r>
            <a:endParaRPr sz="3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3600" b="1">
                <a:latin typeface="Times New Roman"/>
                <a:ea typeface="Times New Roman"/>
                <a:cs typeface="Times New Roman"/>
                <a:sym typeface="Times New Roman"/>
              </a:rPr>
              <a:t>Telefones:</a:t>
            </a:r>
            <a:r>
              <a:rPr lang="pt-BR" sz="3600">
                <a:latin typeface="Times New Roman"/>
                <a:ea typeface="Times New Roman"/>
                <a:cs typeface="Times New Roman"/>
                <a:sym typeface="Times New Roman"/>
              </a:rPr>
              <a:t> 31080755/0752</a:t>
            </a:r>
            <a:endParaRPr sz="3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just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571"/>
              <a:buNone/>
            </a:pPr>
            <a:endParaRPr sz="3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"/>
          <p:cNvSpPr txBox="1">
            <a:spLocks noGrp="1"/>
          </p:cNvSpPr>
          <p:nvPr>
            <p:ph type="title"/>
          </p:nvPr>
        </p:nvSpPr>
        <p:spPr>
          <a:xfrm>
            <a:off x="838200" y="104047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 b="1" u="sng">
                <a:latin typeface="Times New Roman"/>
                <a:ea typeface="Times New Roman"/>
                <a:cs typeface="Times New Roman"/>
                <a:sym typeface="Times New Roman"/>
              </a:rPr>
              <a:t>Panorama da legislação.</a:t>
            </a:r>
            <a:endParaRPr b="1" u="sng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7" name="Google Shape;67;p2"/>
          <p:cNvSpPr txBox="1">
            <a:spLocks noGrp="1"/>
          </p:cNvSpPr>
          <p:nvPr>
            <p:ph type="body" idx="1"/>
          </p:nvPr>
        </p:nvSpPr>
        <p:spPr>
          <a:xfrm>
            <a:off x="838200" y="2502576"/>
            <a:ext cx="10515600" cy="29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572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600"/>
              <a:buFont typeface="Times New Roman"/>
              <a:buChar char="❖"/>
            </a:pPr>
            <a:r>
              <a:rPr lang="pt-BR" sz="3600">
                <a:latin typeface="Times New Roman"/>
                <a:ea typeface="Times New Roman"/>
                <a:cs typeface="Times New Roman"/>
                <a:sym typeface="Times New Roman"/>
              </a:rPr>
              <a:t>Artigos 546 a 548-J do Decreto n.º 24.569, de 1997;</a:t>
            </a:r>
            <a:endParaRPr sz="3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572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600"/>
              <a:buFont typeface="Times New Roman"/>
              <a:buChar char="❖"/>
            </a:pPr>
            <a:r>
              <a:rPr lang="pt-BR" sz="3600">
                <a:latin typeface="Times New Roman"/>
                <a:ea typeface="Times New Roman"/>
                <a:cs typeface="Times New Roman"/>
                <a:sym typeface="Times New Roman"/>
              </a:rPr>
              <a:t>Lei n.º 14.237, de 10 de novembro de 2008.</a:t>
            </a:r>
            <a:endParaRPr sz="3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2621341fa1_0_17"/>
          <p:cNvSpPr txBox="1">
            <a:spLocks noGrp="1"/>
          </p:cNvSpPr>
          <p:nvPr>
            <p:ph type="title"/>
          </p:nvPr>
        </p:nvSpPr>
        <p:spPr>
          <a:xfrm>
            <a:off x="838200" y="104047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BR" b="1" u="sng">
                <a:latin typeface="Times New Roman"/>
                <a:ea typeface="Times New Roman"/>
                <a:cs typeface="Times New Roman"/>
                <a:sym typeface="Times New Roman"/>
              </a:rPr>
              <a:t>1- Decreto 24.569, de 1997:</a:t>
            </a:r>
            <a:endParaRPr b="1" u="sng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3" name="Google Shape;73;g12621341fa1_0_17"/>
          <p:cNvSpPr txBox="1">
            <a:spLocks noGrp="1"/>
          </p:cNvSpPr>
          <p:nvPr>
            <p:ph type="body" idx="1"/>
          </p:nvPr>
        </p:nvSpPr>
        <p:spPr>
          <a:xfrm>
            <a:off x="838200" y="2502575"/>
            <a:ext cx="10984500" cy="372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89999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89999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pt-BR" sz="3000">
                <a:latin typeface="Times New Roman"/>
                <a:ea typeface="Times New Roman"/>
                <a:cs typeface="Times New Roman"/>
                <a:sym typeface="Times New Roman"/>
              </a:rPr>
              <a:t>Art. 546. Os estabelecimentos revendedores de produtos farmacêuticos, a seguir indicados, ficam responsáveis, na condição de sujeito passivo por substituição tributária, pela retenção e recolhimento do ICMS, devido nas operações subseqüentes, até o consumidor final.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2ae32a0703_0_2"/>
          <p:cNvSpPr txBox="1">
            <a:spLocks noGrp="1"/>
          </p:cNvSpPr>
          <p:nvPr>
            <p:ph type="title"/>
          </p:nvPr>
        </p:nvSpPr>
        <p:spPr>
          <a:xfrm>
            <a:off x="838200" y="104047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BR" b="1" u="sng">
                <a:latin typeface="Times New Roman"/>
                <a:ea typeface="Times New Roman"/>
                <a:cs typeface="Times New Roman"/>
                <a:sym typeface="Times New Roman"/>
              </a:rPr>
              <a:t>1- Decreto 24.569, de 1997:</a:t>
            </a:r>
            <a:endParaRPr b="1" u="sng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9" name="Google Shape;79;g12ae32a0703_0_2"/>
          <p:cNvSpPr txBox="1">
            <a:spLocks noGrp="1"/>
          </p:cNvSpPr>
          <p:nvPr>
            <p:ph type="body" idx="1"/>
          </p:nvPr>
        </p:nvSpPr>
        <p:spPr>
          <a:xfrm>
            <a:off x="838200" y="2271975"/>
            <a:ext cx="10984500" cy="39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89999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pt-BR" sz="3000">
                <a:latin typeface="Times New Roman"/>
                <a:ea typeface="Times New Roman"/>
                <a:cs typeface="Times New Roman"/>
                <a:sym typeface="Times New Roman"/>
              </a:rPr>
              <a:t>I - 4644301 - Comércio atacadista de medicamentos e drogas de uso humano; 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89999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pt-BR" sz="3000">
                <a:latin typeface="Times New Roman"/>
                <a:ea typeface="Times New Roman"/>
                <a:cs typeface="Times New Roman"/>
                <a:sym typeface="Times New Roman"/>
              </a:rPr>
              <a:t>II - 4771701 - Comércio varejista de produtos farmacêuticos sem manipulação de fórmula; 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89999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pt-BR" sz="3000">
                <a:latin typeface="Times New Roman"/>
                <a:ea typeface="Times New Roman"/>
                <a:cs typeface="Times New Roman"/>
                <a:sym typeface="Times New Roman"/>
              </a:rPr>
              <a:t>(...)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89999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pt-BR" sz="3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IV - 4771703 - Comércio varejista de produtos farmacêuticos homeopáticos. </a:t>
            </a:r>
            <a:endParaRPr sz="30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89999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89999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2ae32a0703_0_9"/>
          <p:cNvSpPr txBox="1">
            <a:spLocks noGrp="1"/>
          </p:cNvSpPr>
          <p:nvPr>
            <p:ph type="title"/>
          </p:nvPr>
        </p:nvSpPr>
        <p:spPr>
          <a:xfrm>
            <a:off x="838200" y="104047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0909"/>
              <a:buFont typeface="Arial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0909"/>
              <a:buFont typeface="Arial"/>
              <a:buNone/>
            </a:pPr>
            <a:r>
              <a:rPr lang="pt-BR" b="1" u="sng">
                <a:latin typeface="Times New Roman"/>
                <a:ea typeface="Times New Roman"/>
                <a:cs typeface="Times New Roman"/>
                <a:sym typeface="Times New Roman"/>
              </a:rPr>
              <a:t>2- Carga Tributária Líquida:</a:t>
            </a:r>
            <a:endParaRPr b="1" u="sng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45454"/>
              <a:buNone/>
            </a:pPr>
            <a:endParaRPr/>
          </a:p>
        </p:txBody>
      </p:sp>
      <p:sp>
        <p:nvSpPr>
          <p:cNvPr id="85" name="Google Shape;85;g12ae32a0703_0_9"/>
          <p:cNvSpPr txBox="1">
            <a:spLocks noGrp="1"/>
          </p:cNvSpPr>
          <p:nvPr>
            <p:ph type="body" idx="1"/>
          </p:nvPr>
        </p:nvSpPr>
        <p:spPr>
          <a:xfrm>
            <a:off x="838200" y="2065675"/>
            <a:ext cx="10515600" cy="400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just" rtl="0">
              <a:spcBef>
                <a:spcPts val="1000"/>
              </a:spcBef>
              <a:spcAft>
                <a:spcPts val="0"/>
              </a:spcAft>
              <a:buNone/>
            </a:pPr>
            <a:endParaRPr sz="3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pt-BR" sz="3000">
                <a:latin typeface="Times New Roman"/>
                <a:ea typeface="Times New Roman"/>
                <a:cs typeface="Times New Roman"/>
                <a:sym typeface="Times New Roman"/>
              </a:rPr>
              <a:t>Art. 547. A base de cálculo do ICMS a ser retido e recolhido na forma do art. 546 será o valor do documento fiscal relativo às entradas de mercadorias, incluídos os valores do IPI, frete e carreto, seguro e outros encargos transferidos ao destinatário, acrescido da Margem de Valor Agregado (MVA) no percentual de 33,05% (trinta e três vírgula zero cinco por cento).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89999" lvl="0" indent="0" algn="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3000" b="1">
                <a:latin typeface="Times New Roman"/>
                <a:ea typeface="Times New Roman"/>
                <a:cs typeface="Times New Roman"/>
                <a:sym typeface="Times New Roman"/>
              </a:rPr>
              <a:t>Decreto n.º 24.569, de 1997.</a:t>
            </a:r>
            <a:endParaRPr sz="3000"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2ae32a0703_0_15"/>
          <p:cNvSpPr txBox="1">
            <a:spLocks noGrp="1"/>
          </p:cNvSpPr>
          <p:nvPr>
            <p:ph type="title"/>
          </p:nvPr>
        </p:nvSpPr>
        <p:spPr>
          <a:xfrm>
            <a:off x="838200" y="104047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0909"/>
              <a:buFont typeface="Arial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0909"/>
              <a:buFont typeface="Arial"/>
              <a:buNone/>
            </a:pPr>
            <a:r>
              <a:rPr lang="pt-BR" b="1" u="sng">
                <a:latin typeface="Times New Roman"/>
                <a:ea typeface="Times New Roman"/>
                <a:cs typeface="Times New Roman"/>
                <a:sym typeface="Times New Roman"/>
              </a:rPr>
              <a:t>2- Carga Tributária Líquida:</a:t>
            </a:r>
            <a:endParaRPr b="1" u="sng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0909"/>
              <a:buFont typeface="Arial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45454"/>
              <a:buNone/>
            </a:pPr>
            <a:endParaRPr/>
          </a:p>
        </p:txBody>
      </p:sp>
      <p:sp>
        <p:nvSpPr>
          <p:cNvPr id="91" name="Google Shape;91;g12ae32a0703_0_15"/>
          <p:cNvSpPr txBox="1">
            <a:spLocks noGrp="1"/>
          </p:cNvSpPr>
          <p:nvPr>
            <p:ph type="body" idx="1"/>
          </p:nvPr>
        </p:nvSpPr>
        <p:spPr>
          <a:xfrm>
            <a:off x="838200" y="2065675"/>
            <a:ext cx="10515600" cy="400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just" rtl="0">
              <a:spcBef>
                <a:spcPts val="1000"/>
              </a:spcBef>
              <a:spcAft>
                <a:spcPts val="0"/>
              </a:spcAft>
              <a:buNone/>
            </a:pPr>
            <a:endParaRPr sz="3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pt-BR" sz="3000">
                <a:latin typeface="Times New Roman"/>
                <a:ea typeface="Times New Roman"/>
                <a:cs typeface="Times New Roman"/>
                <a:sym typeface="Times New Roman"/>
              </a:rPr>
              <a:t>§ 1.º A base de cálculo do imposto a ser recolhido pelo estabelecimento que receber em transferência mercadorias sujeitas à presente sistemática, oriundas de outras unidades da Federação, será acrescida de MVA no percentual de 49,08% (quarenta e nove vírgula zero oito por cento).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pt-BR" sz="3000">
                <a:latin typeface="Times New Roman"/>
                <a:ea typeface="Times New Roman"/>
                <a:cs typeface="Times New Roman"/>
                <a:sym typeface="Times New Roman"/>
              </a:rPr>
              <a:t>§ 2.º O imposto a recolher será equivalente à carga tributária líquida resultante da aplicação dos seguintes percentuais sobre a base de cálculo definida neste artigo: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2ae32a0703_0_22"/>
          <p:cNvSpPr txBox="1">
            <a:spLocks noGrp="1"/>
          </p:cNvSpPr>
          <p:nvPr>
            <p:ph type="title"/>
          </p:nvPr>
        </p:nvSpPr>
        <p:spPr>
          <a:xfrm>
            <a:off x="838200" y="104047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0909"/>
              <a:buFont typeface="Arial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0909"/>
              <a:buFont typeface="Arial"/>
              <a:buNone/>
            </a:pPr>
            <a:r>
              <a:rPr lang="pt-BR" b="1" u="sng">
                <a:latin typeface="Times New Roman"/>
                <a:ea typeface="Times New Roman"/>
                <a:cs typeface="Times New Roman"/>
                <a:sym typeface="Times New Roman"/>
              </a:rPr>
              <a:t>2- Carga Tributária Líquida:</a:t>
            </a:r>
            <a:endParaRPr b="1" u="sng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0909"/>
              <a:buFont typeface="Arial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45454"/>
              <a:buNone/>
            </a:pPr>
            <a:endParaRPr/>
          </a:p>
        </p:txBody>
      </p:sp>
      <p:sp>
        <p:nvSpPr>
          <p:cNvPr id="97" name="Google Shape;97;g12ae32a0703_0_22"/>
          <p:cNvSpPr txBox="1">
            <a:spLocks noGrp="1"/>
          </p:cNvSpPr>
          <p:nvPr>
            <p:ph type="body" idx="1"/>
          </p:nvPr>
        </p:nvSpPr>
        <p:spPr>
          <a:xfrm>
            <a:off x="838200" y="2065675"/>
            <a:ext cx="10515600" cy="400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 rtl="0">
              <a:spcBef>
                <a:spcPts val="1000"/>
              </a:spcBef>
              <a:spcAft>
                <a:spcPts val="0"/>
              </a:spcAft>
              <a:buNone/>
            </a:pP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98" name="Google Shape;98;g12ae32a0703_0_22"/>
          <p:cNvGraphicFramePr/>
          <p:nvPr/>
        </p:nvGraphicFramePr>
        <p:xfrm>
          <a:off x="838200" y="19611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{E59BF9C6-EC57-4E24-948D-8BAF6E077D90}</a:tableStyleId>
              </a:tblPr>
              <a:tblGrid>
                <a:gridCol w="2734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4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4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4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6575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b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MERCADORIAS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b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CARGAS LÍQUIDAS DE ACORDO COM A ORIGEM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43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b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MERCADORIA (CARGA TRIBUTÁRIA EFETIVA)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b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PRÓPRIO ESTADO E EXTERIOR DO PAÍS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b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REGIÕES NORTE, NORDESTE E CENTRO-OESTE E ESTADO DO ESPÍRITO SANTO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b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REGIÕES SUL E SUDESTE, EXCETO O ESTADO DO ESPÍRITO SANTO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8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7% Cesta Básica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2,70%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5,03%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6,97%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8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12% Cesta Básica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4,60%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8,62%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11,95%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8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18%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6,93%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12,93%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17,93%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12282fda01e_2_0"/>
          <p:cNvSpPr txBox="1">
            <a:spLocks noGrp="1"/>
          </p:cNvSpPr>
          <p:nvPr>
            <p:ph type="title"/>
          </p:nvPr>
        </p:nvSpPr>
        <p:spPr>
          <a:xfrm>
            <a:off x="838200" y="106152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pt-BR" b="1" u="sng">
                <a:latin typeface="Times New Roman"/>
                <a:ea typeface="Times New Roman"/>
                <a:cs typeface="Times New Roman"/>
                <a:sym typeface="Times New Roman"/>
              </a:rPr>
              <a:t>3- Comércio Atacadista:</a:t>
            </a:r>
            <a:endParaRPr b="1" u="sng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4" name="Google Shape;104;g12282fda01e_2_0"/>
          <p:cNvSpPr txBox="1">
            <a:spLocks noGrp="1"/>
          </p:cNvSpPr>
          <p:nvPr>
            <p:ph type="body" idx="1"/>
          </p:nvPr>
        </p:nvSpPr>
        <p:spPr>
          <a:xfrm>
            <a:off x="838200" y="1973100"/>
            <a:ext cx="10515600" cy="375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191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3000"/>
              <a:buFont typeface="Times New Roman"/>
              <a:buChar char="❖"/>
            </a:pPr>
            <a:r>
              <a:rPr lang="pt-BR" sz="3000">
                <a:latin typeface="Times New Roman"/>
                <a:ea typeface="Times New Roman"/>
                <a:cs typeface="Times New Roman"/>
                <a:sym typeface="Times New Roman"/>
              </a:rPr>
              <a:t>Regime Especial de Tributação – Faculdade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191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Times New Roman"/>
              <a:buChar char="❖"/>
            </a:pPr>
            <a:r>
              <a:rPr lang="pt-BR" sz="3000">
                <a:latin typeface="Times New Roman"/>
                <a:ea typeface="Times New Roman"/>
                <a:cs typeface="Times New Roman"/>
                <a:sym typeface="Times New Roman"/>
              </a:rPr>
              <a:t>Art. 4.º da Lei n.º 14.237, de 2008, c/c art. 1.º da Lei n.º 13.025, de 2000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191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Times New Roman"/>
              <a:buChar char="❖"/>
            </a:pPr>
            <a:r>
              <a:rPr lang="pt-BR" sz="3000">
                <a:latin typeface="Times New Roman"/>
                <a:ea typeface="Times New Roman"/>
                <a:cs typeface="Times New Roman"/>
                <a:sym typeface="Times New Roman"/>
              </a:rPr>
              <a:t>Carga líquida ajustada proporcionalmente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1186</Words>
  <Application>Microsoft Office PowerPoint</Application>
  <PresentationFormat>Widescreen</PresentationFormat>
  <Paragraphs>174</Paragraphs>
  <Slides>24</Slides>
  <Notes>24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8" baseType="lpstr">
      <vt:lpstr>Arial</vt:lpstr>
      <vt:lpstr>Calibri</vt:lpstr>
      <vt:lpstr>Times New Roman</vt:lpstr>
      <vt:lpstr>Tema do Office</vt:lpstr>
      <vt:lpstr>SEFAZ DIALOGA 12ª EDIÇÃO</vt:lpstr>
      <vt:lpstr>Célula de Consultoria e Normas (CECON)</vt:lpstr>
      <vt:lpstr>Panorama da legislação.</vt:lpstr>
      <vt:lpstr>1- Decreto 24.569, de 1997:</vt:lpstr>
      <vt:lpstr>1- Decreto 24.569, de 1997:</vt:lpstr>
      <vt:lpstr> 2- Carga Tributária Líquida:  </vt:lpstr>
      <vt:lpstr> 2- Carga Tributária Líquida:   </vt:lpstr>
      <vt:lpstr> 2- Carga Tributária Líquida:   </vt:lpstr>
      <vt:lpstr>3- Comércio Atacadista:</vt:lpstr>
      <vt:lpstr>3- Comércio Atacadista:</vt:lpstr>
      <vt:lpstr>3- Comércio Atacadista:</vt:lpstr>
      <vt:lpstr>4- ICMS Canal Hospitalar:</vt:lpstr>
      <vt:lpstr>4- ICMS Canal Hospitalar:</vt:lpstr>
      <vt:lpstr>4- ICMS Canal Hospitalar:</vt:lpstr>
      <vt:lpstr>5- ICMS Canal Farma:</vt:lpstr>
      <vt:lpstr>5- ICMS Canal Farma:</vt:lpstr>
      <vt:lpstr>5- ICMS Canal Farma:</vt:lpstr>
      <vt:lpstr>6- Centro de Distribuição:</vt:lpstr>
      <vt:lpstr>7- SICRET:</vt:lpstr>
      <vt:lpstr>7- SICRET:</vt:lpstr>
      <vt:lpstr>7- SICRET:</vt:lpstr>
      <vt:lpstr>8- SIGET:</vt:lpstr>
      <vt:lpstr> 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SEFAZ DIALOGA 12ª EDIÇÃO</dc:title>
  <dc:creator>Rachel Lima</dc:creator>
  <cp:lastModifiedBy>LUENICE DA SILVA FELIX</cp:lastModifiedBy>
  <cp:revision>1</cp:revision>
  <dcterms:created xsi:type="dcterms:W3CDTF">2021-05-05T12:56:14Z</dcterms:created>
  <dcterms:modified xsi:type="dcterms:W3CDTF">2022-05-15T16:02:30Z</dcterms:modified>
</cp:coreProperties>
</file>